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1" r:id="rId8"/>
    <p:sldId id="265" r:id="rId9"/>
    <p:sldId id="263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4DB241-968D-FA43-B32D-FEEC6323F2AA}">
          <p14:sldIdLst>
            <p14:sldId id="256"/>
            <p14:sldId id="257"/>
            <p14:sldId id="258"/>
            <p14:sldId id="259"/>
            <p14:sldId id="262"/>
            <p14:sldId id="266"/>
            <p14:sldId id="261"/>
            <p14:sldId id="265"/>
            <p14:sldId id="263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861"/>
    <a:srgbClr val="3B3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391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28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977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308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890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5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56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37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904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1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098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3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03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289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7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753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D78350-D243-4138-8F32-B9354BC347C9}" type="datetimeFigureOut">
              <a:rPr lang="es-AR" smtClean="0"/>
              <a:t>20/7/19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E5BFFA-7619-4D05-B066-9BD950CCF473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82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203171"/>
            <a:ext cx="2410691" cy="482138"/>
          </a:xfrm>
        </p:spPr>
        <p:txBody>
          <a:bodyPr anchor="ctr">
            <a:normAutofit/>
          </a:bodyPr>
          <a:lstStyle/>
          <a:p>
            <a:r>
              <a:rPr lang="es-E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SEUBE</a:t>
            </a:r>
            <a:endParaRPr lang="es-AR" sz="2000" b="1" dirty="0">
              <a:solidFill>
                <a:schemeClr val="accent6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335875" y="3532909"/>
            <a:ext cx="7547957" cy="19784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7200" b="1" dirty="0">
                <a:latin typeface="Bookman Old Style" panose="02050604050505020204" pitchFamily="18" charset="0"/>
              </a:rPr>
              <a:t>última clase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488275" y="1706880"/>
            <a:ext cx="7547957" cy="19784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7200" b="1" dirty="0">
                <a:latin typeface="Bookman Old Style" panose="02050604050505020204" pitchFamily="18" charset="0"/>
              </a:rPr>
              <a:t>NLP – 2019</a:t>
            </a:r>
            <a:endParaRPr lang="es-AR" sz="7200" b="1" dirty="0">
              <a:latin typeface="Bookman Old Style" panose="02050604050505020204" pitchFamily="18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809016" y="3203171"/>
            <a:ext cx="2410691" cy="4821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FFyL</a:t>
            </a:r>
            <a:endParaRPr lang="es-AR" sz="2000" b="1" dirty="0">
              <a:solidFill>
                <a:schemeClr val="accent6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1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CB97E3-6C5D-3A40-AD0A-8638EF77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4" y="1130301"/>
            <a:ext cx="8522581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0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CB97E3-6C5D-3A40-AD0A-8638EF77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4" y="1130301"/>
            <a:ext cx="8522581" cy="475615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039307-2A1A-C146-8F6A-0C6B13E3511E}"/>
              </a:ext>
            </a:extLst>
          </p:cNvPr>
          <p:cNvSpPr/>
          <p:nvPr/>
        </p:nvSpPr>
        <p:spPr>
          <a:xfrm>
            <a:off x="4530727" y="1967210"/>
            <a:ext cx="2972673" cy="1754326"/>
          </a:xfrm>
          <a:prstGeom prst="rect">
            <a:avLst/>
          </a:prstGeom>
          <a:noFill/>
          <a:effectLst>
            <a:glow rad="1905000">
              <a:schemeClr val="accent1">
                <a:alpha val="62000"/>
              </a:schemeClr>
            </a:glow>
            <a:outerShdw blurRad="50800" dist="50800" sx="1000" sy="1000" algn="ctr" rotWithShape="0">
              <a:schemeClr val="bg1">
                <a:alpha val="43000"/>
              </a:schemeClr>
            </a:outerShdw>
            <a:reflection endPos="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sx="132000" sy="132000" algn="ctr" rotWithShape="0">
                    <a:schemeClr val="bg1">
                      <a:alpha val="43000"/>
                    </a:schemeClr>
                  </a:outerShdw>
                  <a:reflection stA="45000" endPos="68000" dist="50800" dir="5400000" sy="-100000" algn="bl" rotWithShape="0"/>
                </a:effectLst>
              </a:rPr>
              <a:t>¡</a:t>
            </a:r>
            <a:r>
              <a:rPr lang="en-US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sx="132000" sy="132000" algn="ctr" rotWithShape="0">
                    <a:schemeClr val="bg1">
                      <a:alpha val="43000"/>
                    </a:schemeClr>
                  </a:outerShdw>
                  <a:reflection stA="45000" endPos="68000" dist="50800" dir="5400000" sy="-100000" algn="bl" rotWithShape="0"/>
                </a:effectLst>
              </a:rPr>
              <a:t>Muchas</a:t>
            </a:r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sx="132000" sy="132000" algn="ctr" rotWithShape="0">
                    <a:schemeClr val="bg1">
                      <a:alpha val="43000"/>
                    </a:schemeClr>
                  </a:outerShdw>
                  <a:reflection stA="45000" endPos="68000" dist="50800" dir="5400000" sy="-100000" algn="bl" rotWithShape="0"/>
                </a:effectLst>
              </a:rPr>
              <a:t> gracias!</a:t>
            </a:r>
          </a:p>
        </p:txBody>
      </p:sp>
    </p:spTree>
    <p:extLst>
      <p:ext uri="{BB962C8B-B14F-4D97-AF65-F5344CB8AC3E}">
        <p14:creationId xmlns:p14="http://schemas.microsoft.com/office/powerpoint/2010/main" val="417494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951722" y="990444"/>
            <a:ext cx="5079076" cy="4821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000" b="1" dirty="0">
                <a:solidFill>
                  <a:srgbClr val="3B3229"/>
                </a:solidFill>
                <a:latin typeface="Consolas" panose="020B0609020204030204" pitchFamily="49" charset="0"/>
              </a:rPr>
              <a:t>Recorte del curso</a:t>
            </a:r>
            <a:endParaRPr lang="es-AR" sz="4000" b="1" dirty="0">
              <a:solidFill>
                <a:srgbClr val="3B3229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51722" y="1932920"/>
            <a:ext cx="56559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dirty="0" err="1"/>
              <a:t>Presentacion</a:t>
            </a:r>
            <a:r>
              <a:rPr lang="es-AR" sz="2200" dirty="0"/>
              <a:t> del grupo. Estado de la cuestión. Presentación de los alumnos</a:t>
            </a:r>
          </a:p>
          <a:p>
            <a:endParaRPr lang="es-A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dirty="0"/>
              <a:t>Teoría gramatical y computacional.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19B861"/>
                </a:solidFill>
              </a:rPr>
              <a:t>Jupyter Notebook </a:t>
            </a:r>
            <a:r>
              <a:rPr lang="es-AR" sz="2200" dirty="0"/>
              <a:t>(todas las clases)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dirty="0"/>
              <a:t>4 clases de </a:t>
            </a:r>
            <a:r>
              <a:rPr lang="es-AR" sz="2200" dirty="0">
                <a:solidFill>
                  <a:srgbClr val="0070C0"/>
                </a:solidFill>
              </a:rPr>
              <a:t>Python</a:t>
            </a:r>
            <a:r>
              <a:rPr lang="es-AR" sz="2200" dirty="0"/>
              <a:t> básico: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2200" dirty="0"/>
              <a:t>Teoría: Sintaxis básica, </a:t>
            </a:r>
            <a:r>
              <a:rPr lang="es-AR" sz="2200" dirty="0" err="1"/>
              <a:t>loops</a:t>
            </a:r>
            <a:r>
              <a:rPr lang="es-AR" sz="2200" dirty="0"/>
              <a:t>, condicionales, listas, </a:t>
            </a:r>
            <a:r>
              <a:rPr lang="es-AR" sz="2200" dirty="0" err="1"/>
              <a:t>regex</a:t>
            </a:r>
            <a:endParaRPr lang="es-AR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2200" dirty="0"/>
              <a:t>Práctica: taller Python, taller </a:t>
            </a:r>
            <a:r>
              <a:rPr lang="es-AR" sz="2200" dirty="0">
                <a:solidFill>
                  <a:srgbClr val="0070C0"/>
                </a:solidFill>
              </a:rPr>
              <a:t>Regex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607628" y="2102197"/>
            <a:ext cx="497477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AR" sz="2200" dirty="0" err="1"/>
              <a:t>Intro</a:t>
            </a:r>
            <a:r>
              <a:rPr lang="es-AR" sz="2200" dirty="0"/>
              <a:t> a </a:t>
            </a:r>
            <a:r>
              <a:rPr lang="es-AR" sz="2200" dirty="0">
                <a:solidFill>
                  <a:srgbClr val="0070C0"/>
                </a:solidFill>
              </a:rPr>
              <a:t>NLTK</a:t>
            </a:r>
            <a:r>
              <a:rPr lang="es-AR" sz="2200" dirty="0"/>
              <a:t>, módulos, librerías. </a:t>
            </a:r>
            <a:r>
              <a:rPr lang="es-AR" sz="2200" dirty="0" err="1">
                <a:solidFill>
                  <a:srgbClr val="00B050"/>
                </a:solidFill>
              </a:rPr>
              <a:t>Stemming</a:t>
            </a:r>
            <a:r>
              <a:rPr lang="es-AR" sz="2200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AR" sz="2200" dirty="0" err="1">
                <a:solidFill>
                  <a:srgbClr val="00B050"/>
                </a:solidFill>
              </a:rPr>
              <a:t>Lemmatización</a:t>
            </a:r>
            <a:r>
              <a:rPr lang="es-AR" sz="2200" dirty="0"/>
              <a:t> con </a:t>
            </a:r>
            <a:r>
              <a:rPr lang="es-AR" sz="2200" dirty="0" err="1">
                <a:solidFill>
                  <a:srgbClr val="00B050"/>
                </a:solidFill>
              </a:rPr>
              <a:t>POSTagging</a:t>
            </a:r>
            <a:r>
              <a:rPr lang="es-AR" sz="2200" dirty="0"/>
              <a:t>. Modelos.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AR" sz="2200" dirty="0" err="1">
                <a:solidFill>
                  <a:srgbClr val="00B050"/>
                </a:solidFill>
              </a:rPr>
              <a:t>Parsers</a:t>
            </a:r>
            <a:r>
              <a:rPr lang="es-AR" sz="2200" dirty="0"/>
              <a:t> + </a:t>
            </a:r>
            <a:r>
              <a:rPr lang="es-AR" sz="2200" dirty="0">
                <a:solidFill>
                  <a:srgbClr val="00B050"/>
                </a:solidFill>
              </a:rPr>
              <a:t>Gramáticas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AR" sz="2200" dirty="0">
                <a:solidFill>
                  <a:srgbClr val="19B861"/>
                </a:solidFill>
              </a:rPr>
              <a:t>Corpus</a:t>
            </a:r>
            <a:r>
              <a:rPr lang="es-AR" sz="2200" dirty="0"/>
              <a:t>, </a:t>
            </a:r>
            <a:r>
              <a:rPr lang="es-AR" sz="2200" dirty="0" err="1">
                <a:solidFill>
                  <a:srgbClr val="00B050"/>
                </a:solidFill>
              </a:rPr>
              <a:t>tf-Idf</a:t>
            </a:r>
            <a:endParaRPr lang="es-AR" sz="2200" dirty="0">
              <a:solidFill>
                <a:srgbClr val="00B050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AR" sz="22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AR" sz="2200" dirty="0" err="1">
                <a:solidFill>
                  <a:srgbClr val="0070C0"/>
                </a:solidFill>
              </a:rPr>
              <a:t>Spacy</a:t>
            </a:r>
            <a:r>
              <a:rPr lang="es-AR" sz="2200" dirty="0"/>
              <a:t>, </a:t>
            </a:r>
            <a:r>
              <a:rPr lang="es-AR" sz="2200" dirty="0">
                <a:solidFill>
                  <a:srgbClr val="00B050"/>
                </a:solidFill>
              </a:rPr>
              <a:t>Pipeline</a:t>
            </a:r>
            <a:r>
              <a:rPr lang="es-AR" sz="2200" dirty="0"/>
              <a:t>, </a:t>
            </a:r>
            <a:r>
              <a:rPr lang="es-AR" sz="2200" dirty="0">
                <a:solidFill>
                  <a:srgbClr val="00B050"/>
                </a:solidFill>
              </a:rPr>
              <a:t>NER</a:t>
            </a:r>
          </a:p>
        </p:txBody>
      </p:sp>
    </p:spTree>
    <p:extLst>
      <p:ext uri="{BB962C8B-B14F-4D97-AF65-F5344CB8AC3E}">
        <p14:creationId xmlns:p14="http://schemas.microsoft.com/office/powerpoint/2010/main" val="1286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101011" y="1914259"/>
            <a:ext cx="98997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ES" sz="2400" dirty="0"/>
              <a:t>Orientado a alumnos formados en “ciencias blandas”</a:t>
            </a:r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ES" sz="2400" dirty="0"/>
              <a:t>Introducción desde cero a conceptos computacionales</a:t>
            </a:r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ES" sz="2400" dirty="0"/>
              <a:t>Aplicación de herramientas con una intuición básica del trasfondo</a:t>
            </a:r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s-ES" sz="2400" dirty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ES" sz="2400" dirty="0"/>
              <a:t>Recorrido por los aportes lingüísticos en análisis y productos de NLP</a:t>
            </a:r>
          </a:p>
          <a:p>
            <a:pPr lvl="1"/>
            <a:endParaRPr lang="es-ES" sz="2400" dirty="0"/>
          </a:p>
          <a:p>
            <a:pPr marL="800100" lvl="1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s-ES" sz="2400" dirty="0"/>
              <a:t>Primer acercamiento al abordaje de los problemas de la lingüística desde una perspectiva computacional</a:t>
            </a:r>
          </a:p>
          <a:p>
            <a:pPr lvl="1"/>
            <a:endParaRPr lang="es-ES" sz="2400" dirty="0"/>
          </a:p>
          <a:p>
            <a:pPr lvl="1"/>
            <a:endParaRPr lang="es-ES" sz="2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51722" y="990444"/>
            <a:ext cx="5079076" cy="4821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000" b="1" dirty="0">
                <a:solidFill>
                  <a:srgbClr val="3B3229"/>
                </a:solidFill>
                <a:latin typeface="Consolas" panose="020B0609020204030204" pitchFamily="49" charset="0"/>
              </a:rPr>
              <a:t>Recorte del curso</a:t>
            </a:r>
            <a:endParaRPr lang="es-AR" sz="4000" b="1" dirty="0">
              <a:solidFill>
                <a:srgbClr val="3B322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03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101011" y="1914259"/>
            <a:ext cx="989978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Clr>
                <a:srgbClr val="FF0000"/>
              </a:buClr>
              <a:buSzPct val="100000"/>
              <a:buFont typeface="Garamond" panose="02020404030301010803" pitchFamily="18" charset="0"/>
              <a:buChar char="×"/>
            </a:pPr>
            <a:r>
              <a:rPr lang="es-ES" sz="2400" dirty="0"/>
              <a:t>Profundización en los algoritmos de fondo:</a:t>
            </a:r>
          </a:p>
          <a:p>
            <a:pPr marL="1257300" lvl="2" indent="-342900">
              <a:buClr>
                <a:srgbClr val="FF0000"/>
              </a:buClr>
              <a:buSzPct val="100000"/>
              <a:buFont typeface="Garamond" panose="02020404030301010803" pitchFamily="18" charset="0"/>
              <a:buChar char="×"/>
            </a:pPr>
            <a:r>
              <a:rPr lang="es-ES" sz="2400" dirty="0" err="1"/>
              <a:t>Clustering</a:t>
            </a:r>
            <a:endParaRPr lang="es-ES" sz="2400" dirty="0"/>
          </a:p>
          <a:p>
            <a:pPr marL="1257300" lvl="2" indent="-342900">
              <a:buClr>
                <a:srgbClr val="FF0000"/>
              </a:buClr>
              <a:buSzPct val="100000"/>
              <a:buFont typeface="Garamond" panose="02020404030301010803" pitchFamily="18" charset="0"/>
              <a:buChar char="×"/>
            </a:pPr>
            <a:r>
              <a:rPr lang="es-ES" sz="2400" dirty="0"/>
              <a:t>Clasificadores</a:t>
            </a:r>
          </a:p>
          <a:p>
            <a:pPr marL="1257300" lvl="2" indent="-342900">
              <a:buClr>
                <a:srgbClr val="FF0000"/>
              </a:buClr>
              <a:buSzPct val="100000"/>
              <a:buFont typeface="Garamond" panose="02020404030301010803" pitchFamily="18" charset="0"/>
              <a:buChar char="×"/>
            </a:pPr>
            <a:r>
              <a:rPr lang="es-ES" sz="2400" dirty="0"/>
              <a:t> Estadística</a:t>
            </a:r>
          </a:p>
          <a:p>
            <a:pPr marL="800100" lvl="1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endParaRPr lang="es-ES" sz="2400" dirty="0"/>
          </a:p>
          <a:p>
            <a:pPr marL="800100" lvl="1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r>
              <a:rPr lang="es-ES" sz="2400" dirty="0"/>
              <a:t> Realizar un análisis o producto de principio a fin</a:t>
            </a:r>
          </a:p>
          <a:p>
            <a:pPr marL="1257300" lvl="2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r>
              <a:rPr lang="es-ES" sz="2400" dirty="0"/>
              <a:t>Herramientas de visualización</a:t>
            </a:r>
          </a:p>
          <a:p>
            <a:pPr marL="1257300" lvl="2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r>
              <a:rPr lang="es-ES" sz="2400" dirty="0"/>
              <a:t>Programación avanzada</a:t>
            </a:r>
          </a:p>
          <a:p>
            <a:pPr marL="1257300" lvl="2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endParaRPr lang="es-ES" sz="2400" dirty="0"/>
          </a:p>
          <a:p>
            <a:pPr marL="800100" lvl="1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r>
              <a:rPr lang="es-ES" sz="2400" dirty="0" err="1"/>
              <a:t>Topic</a:t>
            </a:r>
            <a:r>
              <a:rPr lang="es-ES" sz="2400" dirty="0"/>
              <a:t> </a:t>
            </a:r>
            <a:r>
              <a:rPr lang="es-ES" sz="2400" dirty="0" err="1"/>
              <a:t>Modeling</a:t>
            </a:r>
            <a:endParaRPr lang="es-ES" sz="2400" dirty="0"/>
          </a:p>
          <a:p>
            <a:pPr marL="800100" lvl="1" indent="-342900">
              <a:buClr>
                <a:srgbClr val="FF0000"/>
              </a:buClr>
              <a:buSzPct val="108000"/>
              <a:buFont typeface="Garamond" panose="02020404030301010803" pitchFamily="18" charset="0"/>
              <a:buChar char="×"/>
            </a:pPr>
            <a:endParaRPr lang="es-ES" sz="24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951722" y="990444"/>
            <a:ext cx="5079076" cy="4821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4000" b="1" dirty="0">
                <a:solidFill>
                  <a:srgbClr val="3B3229"/>
                </a:solidFill>
                <a:latin typeface="Consolas" panose="020B0609020204030204" pitchFamily="49" charset="0"/>
              </a:rPr>
              <a:t>Recorte del curso</a:t>
            </a:r>
            <a:endParaRPr lang="es-AR" sz="4000" b="1" dirty="0">
              <a:solidFill>
                <a:srgbClr val="3B3229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A09DE-50B9-2848-862F-570388CE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72" y="1257946"/>
            <a:ext cx="3563325" cy="1888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A318E-962A-E049-83D9-CE3A506B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13" y="1371284"/>
            <a:ext cx="3170043" cy="177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4ACC7-2AFC-2141-830E-4C4813B6D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72" y="3532524"/>
            <a:ext cx="2527786" cy="2527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BB9E9-6F6D-1047-903A-1BD488397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701" y="3532524"/>
            <a:ext cx="4157855" cy="2527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46F35-B1C0-934C-8C87-0B5D3EAFB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285" y="1452883"/>
            <a:ext cx="3150573" cy="44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C32679D-95BB-C24A-AE26-C6C505F3D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4472" y="1186541"/>
            <a:ext cx="6934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7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F496DA-0F4A-7042-9A11-E2FDD148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35" y="997386"/>
            <a:ext cx="9592383" cy="48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9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77EFF5-71E3-ED4F-A9C4-763F3C93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71" y="849086"/>
            <a:ext cx="65024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981C7-4ED9-B747-94D9-81D0CAA3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170" y="1126157"/>
            <a:ext cx="4053978" cy="187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52009-70C5-0F44-A0BB-1B0C14114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160" y="3536193"/>
            <a:ext cx="3707999" cy="2199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4BD15-1408-BF4E-B513-0F0330CC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792" y="4287851"/>
            <a:ext cx="2829379" cy="1879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88118-AB7D-1044-B626-B8B863EE4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17" y="4160620"/>
            <a:ext cx="3987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2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A78E6-3CFD-CD43-8A38-6CB0A6DB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4" y="1001484"/>
            <a:ext cx="4992915" cy="4992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AF969-C90C-C145-87BB-15E06E0A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05" y="1001483"/>
            <a:ext cx="5706188" cy="499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56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123</TotalTime>
  <Words>174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Consolas</vt:lpstr>
      <vt:lpstr>Garamond</vt:lpstr>
      <vt:lpstr>Wingdings</vt:lpstr>
      <vt:lpstr>Orgánico</vt:lpstr>
      <vt:lpstr>SEUBE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SEUBE</dc:title>
  <dc:creator>RUBIO, CATALINA MARIA</dc:creator>
  <cp:lastModifiedBy>RUBIO, CATALINA MARIA</cp:lastModifiedBy>
  <cp:revision>13</cp:revision>
  <dcterms:created xsi:type="dcterms:W3CDTF">2019-07-19T22:24:21Z</dcterms:created>
  <dcterms:modified xsi:type="dcterms:W3CDTF">2019-07-20T15:19:25Z</dcterms:modified>
</cp:coreProperties>
</file>